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32" y="5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B6B4-1BD4-4BCB-ACAE-A83E8AD85785}" type="datetimeFigureOut">
              <a:rPr lang="ko-KR" altLang="en-US" smtClean="0"/>
              <a:pPr/>
              <a:t>2013-05-30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E9A3-9F44-4658-B3B0-31C46CE7DA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B6B4-1BD4-4BCB-ACAE-A83E8AD85785}" type="datetimeFigureOut">
              <a:rPr lang="ko-KR" altLang="en-US" smtClean="0"/>
              <a:pPr/>
              <a:t>2013-05-30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E9A3-9F44-4658-B3B0-31C46CE7DA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B6B4-1BD4-4BCB-ACAE-A83E8AD85785}" type="datetimeFigureOut">
              <a:rPr lang="ko-KR" altLang="en-US" smtClean="0"/>
              <a:pPr/>
              <a:t>2013-05-30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E9A3-9F44-4658-B3B0-31C46CE7DA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B6B4-1BD4-4BCB-ACAE-A83E8AD85785}" type="datetimeFigureOut">
              <a:rPr lang="ko-KR" altLang="en-US" smtClean="0"/>
              <a:pPr/>
              <a:t>2013-05-30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E9A3-9F44-4658-B3B0-31C46CE7DA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B6B4-1BD4-4BCB-ACAE-A83E8AD85785}" type="datetimeFigureOut">
              <a:rPr lang="ko-KR" altLang="en-US" smtClean="0"/>
              <a:pPr/>
              <a:t>2013-05-30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E9A3-9F44-4658-B3B0-31C46CE7DA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B6B4-1BD4-4BCB-ACAE-A83E8AD85785}" type="datetimeFigureOut">
              <a:rPr lang="ko-KR" altLang="en-US" smtClean="0"/>
              <a:pPr/>
              <a:t>2013-05-30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E9A3-9F44-4658-B3B0-31C46CE7DA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B6B4-1BD4-4BCB-ACAE-A83E8AD85785}" type="datetimeFigureOut">
              <a:rPr lang="ko-KR" altLang="en-US" smtClean="0"/>
              <a:pPr/>
              <a:t>2013-05-30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E9A3-9F44-4658-B3B0-31C46CE7DA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B6B4-1BD4-4BCB-ACAE-A83E8AD85785}" type="datetimeFigureOut">
              <a:rPr lang="ko-KR" altLang="en-US" smtClean="0"/>
              <a:pPr/>
              <a:t>2013-05-30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E9A3-9F44-4658-B3B0-31C46CE7DA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B6B4-1BD4-4BCB-ACAE-A83E8AD85785}" type="datetimeFigureOut">
              <a:rPr lang="ko-KR" altLang="en-US" smtClean="0"/>
              <a:pPr/>
              <a:t>2013-05-30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E9A3-9F44-4658-B3B0-31C46CE7DA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B6B4-1BD4-4BCB-ACAE-A83E8AD85785}" type="datetimeFigureOut">
              <a:rPr lang="ko-KR" altLang="en-US" smtClean="0"/>
              <a:pPr/>
              <a:t>2013-05-30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E9A3-9F44-4658-B3B0-31C46CE7DA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B6B4-1BD4-4BCB-ACAE-A83E8AD85785}" type="datetimeFigureOut">
              <a:rPr lang="ko-KR" altLang="en-US" smtClean="0"/>
              <a:pPr/>
              <a:t>2013-05-30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E9A3-9F44-4658-B3B0-31C46CE7DA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7B6B4-1BD4-4BCB-ACAE-A83E8AD85785}" type="datetimeFigureOut">
              <a:rPr lang="ko-KR" altLang="en-US" smtClean="0"/>
              <a:pPr/>
              <a:t>2013-05-30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1E9A3-9F44-4658-B3B0-31C46CE7DA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142852" y="1571602"/>
          <a:ext cx="6447283" cy="7286679"/>
        </p:xfrm>
        <a:graphic>
          <a:graphicData uri="http://schemas.openxmlformats.org/drawingml/2006/table">
            <a:tbl>
              <a:tblPr/>
              <a:tblGrid>
                <a:gridCol w="1323865"/>
                <a:gridCol w="1323865"/>
                <a:gridCol w="1323865"/>
                <a:gridCol w="1237844"/>
                <a:gridCol w="1237844"/>
              </a:tblGrid>
              <a:tr h="41313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highlight>
                            <a:srgbClr val="00FF00"/>
                          </a:highlight>
                          <a:latin typeface="한컴돋움"/>
                          <a:ea typeface="맑은 고딕"/>
                          <a:cs typeface="Times New Roman"/>
                        </a:rPr>
                        <a:t>TYPE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23023" marB="230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highlight>
                            <a:srgbClr val="00FF00"/>
                          </a:highlight>
                          <a:latin typeface="한컴돋움"/>
                          <a:ea typeface="맑은 고딕"/>
                          <a:cs typeface="Times New Roman"/>
                        </a:rPr>
                        <a:t>CODE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23023" marB="230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highlight>
                            <a:srgbClr val="00FF00"/>
                          </a:highlight>
                          <a:latin typeface="한컴돋움"/>
                          <a:ea typeface="맑은 고딕"/>
                          <a:cs typeface="Times New Roman"/>
                        </a:rPr>
                        <a:t>Company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23023" marB="230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highlight>
                            <a:srgbClr val="00FF00"/>
                          </a:highlight>
                          <a:latin typeface="한컴돋움"/>
                          <a:ea typeface="맑은 고딕"/>
                          <a:cs typeface="Times New Roman"/>
                        </a:rPr>
                        <a:t>Model 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23023" marB="230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highlight>
                            <a:srgbClr val="00FF00"/>
                          </a:highlight>
                          <a:latin typeface="한컴돋움"/>
                          <a:ea typeface="맑은 고딕"/>
                          <a:cs typeface="Times New Roman"/>
                        </a:rPr>
                        <a:t>Remarks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23023" marB="230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519">
                <a:tc rowSpan="10">
                  <a:txBody>
                    <a:bodyPr/>
                    <a:lstStyle/>
                    <a:p>
                      <a:pPr algn="ctr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한컴돋움"/>
                          <a:ea typeface="맑은 고딕"/>
                          <a:cs typeface="Times New Roman"/>
                        </a:rPr>
                        <a:t>Internal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ctr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 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ST1, VT1,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 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latin typeface="바탕"/>
                          <a:ea typeface="맑은 고딕"/>
                          <a:cs typeface="굴림"/>
                        </a:rPr>
                        <a:t>(+ Osstem , Straumann type compatible)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23023" marB="230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One-Piece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Abutment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(Solid)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23023" marB="230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한컴돋움"/>
                          <a:ea typeface="맑은 고딕"/>
                          <a:cs typeface="Times New Roman"/>
                        </a:rPr>
                        <a:t>Osstem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23023" marB="230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한컴돋움"/>
                          <a:ea typeface="맑은 고딕"/>
                          <a:cs typeface="Times New Roman"/>
                        </a:rPr>
                        <a:t>SS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23023" marB="230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l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outside Platform (4.8) 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l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inside </a:t>
                      </a:r>
                      <a:r>
                        <a:rPr lang="en-US" sz="1100" b="1" kern="0" dirty="0" err="1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Octa</a:t>
                      </a: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 (3.1) 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l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inside Depth (2.65)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l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 err="1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Straumann</a:t>
                      </a: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 type compatibility 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100" b="1" kern="0" dirty="0" err="1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Octa</a:t>
                      </a: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 compatibility)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23023" marB="230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5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Dio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23023" marB="230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Steady 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23023" marB="230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795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 err="1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Straumann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23023" marB="230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One stage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23023" marB="230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0331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Zimmer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23023" marB="230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620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just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Two-Piece 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Abutment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(NON OCTA)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바탕"/>
                          <a:ea typeface="맑은 고딕"/>
                          <a:cs typeface="굴림"/>
                        </a:rPr>
                        <a:t>[</a:t>
                      </a:r>
                      <a:r>
                        <a:rPr lang="en-US" sz="1100" kern="0" dirty="0" err="1">
                          <a:solidFill>
                            <a:srgbClr val="000000"/>
                          </a:solidFill>
                          <a:latin typeface="바탕"/>
                          <a:ea typeface="맑은 고딕"/>
                          <a:cs typeface="굴림"/>
                        </a:rPr>
                        <a:t>Comocta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바탕"/>
                          <a:ea typeface="맑은 고딕"/>
                          <a:cs typeface="굴림"/>
                        </a:rPr>
                        <a:t>Cemented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바탕"/>
                          <a:ea typeface="맑은 고딕"/>
                          <a:cs typeface="굴림"/>
                        </a:rPr>
                        <a:t>Transfer]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23023" marB="230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795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 err="1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Megagen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23023" marB="230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795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Neobiotech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23023" marB="230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795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 err="1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Dentis</a:t>
                      </a: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 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23023" marB="230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2980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Other Korean dental implant (</a:t>
                      </a:r>
                      <a:r>
                        <a:rPr lang="en-US" sz="1100" b="1" kern="0" dirty="0" err="1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Straumann</a:t>
                      </a: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 line)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23023" marB="230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2188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Two-Piece 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Abutment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(OCTA)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바탕"/>
                          <a:ea typeface="맑은 고딕"/>
                          <a:cs typeface="굴림"/>
                        </a:rPr>
                        <a:t>[</a:t>
                      </a:r>
                      <a:r>
                        <a:rPr lang="en-US" sz="1100" kern="0" dirty="0" err="1">
                          <a:solidFill>
                            <a:srgbClr val="000000"/>
                          </a:solidFill>
                          <a:latin typeface="바탕"/>
                          <a:ea typeface="맑은 고딕"/>
                          <a:cs typeface="굴림"/>
                        </a:rPr>
                        <a:t>Comocta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latin typeface="바탕"/>
                          <a:ea typeface="맑은 고딕"/>
                          <a:cs typeface="굴림"/>
                        </a:rPr>
                        <a:t>Transfer]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23023" marB="230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 err="1">
                          <a:latin typeface="한컴돋움"/>
                          <a:ea typeface="맑은 고딕"/>
                          <a:cs typeface="Times New Roman"/>
                        </a:rPr>
                        <a:t>Straumann</a:t>
                      </a:r>
                      <a:r>
                        <a:rPr lang="en-US" sz="1100" b="1" kern="0" dirty="0">
                          <a:latin typeface="한컴돋움"/>
                          <a:ea typeface="맑은 고딕"/>
                          <a:cs typeface="Times New Roman"/>
                        </a:rPr>
                        <a:t> 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23023" marB="230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One stage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23023" marB="230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outside Platform (4.8) 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l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inside </a:t>
                      </a:r>
                      <a:r>
                        <a:rPr lang="en-US" sz="1100" b="1" kern="0" dirty="0" err="1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Octa</a:t>
                      </a: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 (3.1) 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l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inside Depth (2.65)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l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 err="1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Straumann</a:t>
                      </a: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 type compatibility 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23023" marB="230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그림 0" descr="syl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56" y="857224"/>
            <a:ext cx="2418912" cy="399480"/>
          </a:xfrm>
          <a:prstGeom prst="rect">
            <a:avLst/>
          </a:prstGeom>
          <a:noFill/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928934" y="823058"/>
            <a:ext cx="292895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한컴돋움" pitchFamily="18" charset="2"/>
                <a:ea typeface="한컴돋움" pitchFamily="18" charset="2"/>
                <a:cs typeface="한컴돋움" pitchFamily="18" charset="2"/>
              </a:rPr>
              <a:t> </a:t>
            </a:r>
            <a:r>
              <a:rPr kumimoji="1" lang="en-US" altLang="ko-K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한컴돋움" pitchFamily="18" charset="2"/>
                <a:ea typeface="한컴돋움" pitchFamily="18" charset="2"/>
                <a:cs typeface="한컴돋움" pitchFamily="18" charset="2"/>
              </a:rPr>
              <a:t>Compatibility</a:t>
            </a:r>
            <a:endParaRPr kumimoji="1" lang="en-US" alt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0" descr="syl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56" y="857224"/>
            <a:ext cx="2418912" cy="399480"/>
          </a:xfrm>
          <a:prstGeom prst="rect">
            <a:avLst/>
          </a:prstGeom>
          <a:noFill/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928934" y="823058"/>
            <a:ext cx="292895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한컴돋움" pitchFamily="18" charset="2"/>
                <a:ea typeface="한컴돋움" pitchFamily="18" charset="2"/>
                <a:cs typeface="한컴돋움" pitchFamily="18" charset="2"/>
              </a:rPr>
              <a:t> </a:t>
            </a:r>
            <a:r>
              <a:rPr kumimoji="1" lang="en-US" altLang="ko-K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한컴돋움" pitchFamily="18" charset="2"/>
                <a:ea typeface="한컴돋움" pitchFamily="18" charset="2"/>
                <a:cs typeface="한컴돋움" pitchFamily="18" charset="2"/>
              </a:rPr>
              <a:t>Compatibility</a:t>
            </a:r>
            <a:endParaRPr kumimoji="1" lang="en-US" alt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85729" y="1500167"/>
          <a:ext cx="6072230" cy="5752158"/>
        </p:xfrm>
        <a:graphic>
          <a:graphicData uri="http://schemas.openxmlformats.org/drawingml/2006/table">
            <a:tbl>
              <a:tblPr/>
              <a:tblGrid>
                <a:gridCol w="1246852"/>
                <a:gridCol w="1246852"/>
                <a:gridCol w="1246852"/>
                <a:gridCol w="1165837"/>
                <a:gridCol w="1165837"/>
              </a:tblGrid>
              <a:tr h="266408"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highlight>
                            <a:srgbClr val="00FF00"/>
                          </a:highlight>
                          <a:latin typeface="한컴돋움"/>
                          <a:ea typeface="맑은 고딕"/>
                          <a:cs typeface="Times New Roman"/>
                        </a:rPr>
                        <a:t>TYPE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23023" marB="230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highlight>
                            <a:srgbClr val="00FF00"/>
                          </a:highlight>
                          <a:latin typeface="한컴돋움"/>
                          <a:ea typeface="맑은 고딕"/>
                          <a:cs typeface="Times New Roman"/>
                        </a:rPr>
                        <a:t>CODE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23023" marB="230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highlight>
                            <a:srgbClr val="00FF00"/>
                          </a:highlight>
                          <a:latin typeface="한컴돋움"/>
                          <a:ea typeface="맑은 고딕"/>
                          <a:cs typeface="Times New Roman"/>
                        </a:rPr>
                        <a:t>Company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23023" marB="230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highlight>
                            <a:srgbClr val="00FF00"/>
                          </a:highlight>
                          <a:latin typeface="한컴돋움"/>
                          <a:ea typeface="맑은 고딕"/>
                          <a:cs typeface="Times New Roman"/>
                        </a:rPr>
                        <a:t>Model 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23023" marB="230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highlight>
                            <a:srgbClr val="00FF00"/>
                          </a:highlight>
                          <a:latin typeface="한컴돋움"/>
                          <a:ea typeface="맑은 고딕"/>
                          <a:cs typeface="Times New Roman"/>
                        </a:rPr>
                        <a:t>Remarks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23023" marB="2302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860">
                <a:tc rowSpan="9">
                  <a:txBody>
                    <a:bodyPr/>
                    <a:lstStyle/>
                    <a:p>
                      <a:pPr algn="ctr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한컴돋움"/>
                          <a:ea typeface="맑은 고딕"/>
                          <a:cs typeface="Times New Roman"/>
                        </a:rPr>
                        <a:t>Submerged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한컴돋움"/>
                          <a:ea typeface="맑은 고딕"/>
                          <a:cs typeface="Times New Roman"/>
                        </a:rPr>
                        <a:t>GT2,NT2, 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한컴돋움"/>
                          <a:ea typeface="맑은 고딕"/>
                          <a:cs typeface="Times New Roman"/>
                        </a:rPr>
                        <a:t>(Osstem 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ctr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한컴돋움"/>
                          <a:ea typeface="맑은 고딕"/>
                          <a:cs typeface="Times New Roman"/>
                        </a:rPr>
                        <a:t>GS,TS type compatible)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12951" marB="12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One-Piece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Abutment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(Solid)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12951" marB="12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한컴돋움"/>
                          <a:ea typeface="맑은 고딕"/>
                          <a:cs typeface="Times New Roman"/>
                        </a:rPr>
                        <a:t>Osstem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12951" marB="12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한컴돋움"/>
                          <a:ea typeface="맑은 고딕"/>
                          <a:cs typeface="Times New Roman"/>
                        </a:rPr>
                        <a:t>GS, TS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12951" marB="12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inside Hex(2.5) 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inside Height(2.8) 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C.D (D3.35)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Astra compatibility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12951" marB="12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06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한컴돋움"/>
                          <a:ea typeface="맑은 고딕"/>
                          <a:cs typeface="Times New Roman"/>
                        </a:rPr>
                        <a:t>Megagen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12951" marB="12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한컴돋움"/>
                          <a:ea typeface="맑은 고딕"/>
                          <a:cs typeface="Times New Roman"/>
                        </a:rPr>
                        <a:t>MegaFix ( except EZplus )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12951" marB="12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0486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Neobiotech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12951" marB="12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Sinus Quick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12951" marB="12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279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DIO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12951" marB="12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Steady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12951" marB="12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520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just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Two-Piece 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Abutment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(Transfer)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[hexa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non-hexa]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12951" marB="12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77406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 err="1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Sinhung</a:t>
                      </a: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 (except M)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12951" marB="12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M (Non-hex compatibility)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12951" marB="12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0486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Dentis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12951" marB="12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Sub-Hex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12951" marB="12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364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Snucone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12951" marB="12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ko-KR" sz="1100" kern="100">
                        <a:latin typeface="맑은 고딕"/>
                        <a:ea typeface="맑은 고딕"/>
                      </a:endParaRPr>
                    </a:p>
                  </a:txBody>
                  <a:tcPr marL="47177" marR="47177" marT="12951" marB="12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5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8168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한컴돋움"/>
                          <a:ea typeface="맑은 고딕"/>
                          <a:cs typeface="Times New Roman"/>
                        </a:rPr>
                        <a:t>Two-Piece 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한컴돋움"/>
                          <a:ea typeface="맑은 고딕"/>
                          <a:cs typeface="Times New Roman"/>
                        </a:rPr>
                        <a:t>Abutment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한컴돋움"/>
                          <a:ea typeface="맑은 고딕"/>
                          <a:cs typeface="Times New Roman"/>
                        </a:rPr>
                        <a:t>(Transfer)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latin typeface="한컴돋움"/>
                          <a:ea typeface="맑은 고딕"/>
                          <a:cs typeface="Times New Roman"/>
                        </a:rPr>
                        <a:t>[hexa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latin typeface="한컴돋움"/>
                          <a:ea typeface="맑은 고딕"/>
                          <a:cs typeface="Times New Roman"/>
                        </a:rPr>
                        <a:t>non-hexa]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12951" marB="12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한컴돋움"/>
                          <a:ea typeface="맑은 고딕"/>
                          <a:cs typeface="Times New Roman"/>
                        </a:rPr>
                        <a:t>Dentium only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12951" marB="12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한컴돋움"/>
                          <a:ea typeface="맑은 고딕"/>
                          <a:cs typeface="Times New Roman"/>
                        </a:rPr>
                        <a:t>Implantium, Superline 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l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>
                          <a:latin typeface="한컴돋움"/>
                          <a:ea typeface="맑은 고딕"/>
                          <a:cs typeface="Times New Roman"/>
                        </a:rPr>
                        <a:t>( only for Dentium inside screw ) </a:t>
                      </a:r>
                      <a:endParaRPr lang="ko-KR" sz="11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12951" marB="12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inside Hex(2.5) 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inside Height(2.3)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latin typeface="한컴돋움"/>
                          <a:ea typeface="맑은 고딕"/>
                          <a:cs typeface="Times New Roman"/>
                        </a:rPr>
                        <a:t>C,D (D3.35)</a:t>
                      </a:r>
                      <a:endParaRPr lang="ko-KR" sz="11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47177" marR="47177" marT="12951" marB="1295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209</Words>
  <Application>Microsoft Office PowerPoint</Application>
  <PresentationFormat>화면 슬라이드 쇼(4:3)</PresentationFormat>
  <Paragraphs>93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z1</dc:creator>
  <cp:lastModifiedBy>z1</cp:lastModifiedBy>
  <cp:revision>4</cp:revision>
  <dcterms:created xsi:type="dcterms:W3CDTF">2013-05-30T07:25:23Z</dcterms:created>
  <dcterms:modified xsi:type="dcterms:W3CDTF">2013-05-30T07:48:17Z</dcterms:modified>
</cp:coreProperties>
</file>